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20"/>
  </p:notesMasterIdLst>
  <p:sldIdLst>
    <p:sldId id="257" r:id="rId5"/>
    <p:sldId id="264" r:id="rId6"/>
    <p:sldId id="263" r:id="rId7"/>
    <p:sldId id="260" r:id="rId8"/>
    <p:sldId id="262" r:id="rId9"/>
    <p:sldId id="265" r:id="rId10"/>
    <p:sldId id="269" r:id="rId11"/>
    <p:sldId id="261" r:id="rId12"/>
    <p:sldId id="270" r:id="rId13"/>
    <p:sldId id="271" r:id="rId14"/>
    <p:sldId id="268" r:id="rId15"/>
    <p:sldId id="273" r:id="rId16"/>
    <p:sldId id="274" r:id="rId17"/>
    <p:sldId id="259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ihang Xu" initials="PX" lastIdx="1" clrIdx="0">
    <p:extLst>
      <p:ext uri="{19B8F6BF-5375-455C-9EA6-DF929625EA0E}">
        <p15:presenceInfo xmlns:p15="http://schemas.microsoft.com/office/powerpoint/2012/main" userId="Peihang Xu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3512" autoAdjust="0"/>
  </p:normalViewPr>
  <p:slideViewPr>
    <p:cSldViewPr snapToGrid="0">
      <p:cViewPr varScale="1">
        <p:scale>
          <a:sx n="106" d="100"/>
          <a:sy n="106" d="100"/>
        </p:scale>
        <p:origin x="495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8-12T09:45:31.454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e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3E541-8A3A-45EA-83B7-5C175917863D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C21749-3245-49C1-8789-8E187CA11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04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1749-3245-49C1-8789-8E187CA110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117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ckyXu66/Faster_RCNN_for_Open_Images_Dataset_Keras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hyperlink" Target="https://towardsdatascience.com/breaking-down-mean-average-precision-map-ae462f623a52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towardsdatascience.com/breaking-down-mean-average-precision-map-ae462f623a5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s://www.kaggle.com/mbkinaci/fruit-images-for-object-detectio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1128209" cy="1475013"/>
          </a:xfrm>
        </p:spPr>
        <p:txBody>
          <a:bodyPr>
            <a:normAutofit fontScale="90000"/>
          </a:bodyPr>
          <a:lstStyle/>
          <a:p>
            <a:r>
              <a:rPr lang="en-US" dirty="0"/>
              <a:t>Building a Faster RCNN model for object detection </a:t>
            </a:r>
            <a:br>
              <a:rPr lang="en-US" dirty="0"/>
            </a:br>
            <a:r>
              <a:rPr lang="en-US" dirty="0"/>
              <a:t>from scratch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 dirty="0"/>
              <a:t>Peihang Xu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DDDA94-842A-4E5E-9B0C-67C8C78507E4}"/>
              </a:ext>
            </a:extLst>
          </p:cNvPr>
          <p:cNvSpPr txBox="1"/>
          <p:nvPr/>
        </p:nvSpPr>
        <p:spPr>
          <a:xfrm>
            <a:off x="278658" y="6417417"/>
            <a:ext cx="1173327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hlinkClick r:id="rId3"/>
              </a:rPr>
              <a:t>https://github.com/RockyXu66/Faster_RCNN_for_Open_Images_Dataset_Keras</a:t>
            </a:r>
            <a:endParaRPr lang="en-US" sz="1050" dirty="0"/>
          </a:p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Ren, S., He, K.,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Girshick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R., &amp; Sun, J. (2015). Faster r-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cnn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Towards real-time object detection with region proposal networks. In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Advances in neural information processing systems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(pp. 91-99).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07D1D-1EE3-421B-A15B-CD8F143B8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12" name="Content Placeholder 11" descr="A close up of a device&#10;&#10;Description automatically generated">
            <a:extLst>
              <a:ext uri="{FF2B5EF4-FFF2-40B4-BE49-F238E27FC236}">
                <a16:creationId xmlns:a16="http://schemas.microsoft.com/office/drawing/2014/main" id="{4B2509BA-183E-4D93-A647-8A7367D484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5557" t="25009" r="13239" b="27272"/>
          <a:stretch/>
        </p:blipFill>
        <p:spPr>
          <a:xfrm>
            <a:off x="690880" y="3975947"/>
            <a:ext cx="3264747" cy="2187894"/>
          </a:xfrm>
        </p:spPr>
      </p:pic>
      <p:pic>
        <p:nvPicPr>
          <p:cNvPr id="10" name="Content Placeholder 9" descr="A bowl of fruit&#10;&#10;Description automatically generated">
            <a:extLst>
              <a:ext uri="{FF2B5EF4-FFF2-40B4-BE49-F238E27FC236}">
                <a16:creationId xmlns:a16="http://schemas.microsoft.com/office/drawing/2014/main" id="{34D07436-7B65-453B-A578-72F889CEA01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14544" t="8980" r="12388" b="10683"/>
          <a:stretch/>
        </p:blipFill>
        <p:spPr>
          <a:xfrm>
            <a:off x="2919308" y="615155"/>
            <a:ext cx="2655147" cy="2919306"/>
          </a:xfrm>
        </p:spPr>
      </p:pic>
      <p:pic>
        <p:nvPicPr>
          <p:cNvPr id="14" name="Picture 13" descr="A picture containing sitting, indoor, orange, table&#10;&#10;Description automatically generated">
            <a:extLst>
              <a:ext uri="{FF2B5EF4-FFF2-40B4-BE49-F238E27FC236}">
                <a16:creationId xmlns:a16="http://schemas.microsoft.com/office/drawing/2014/main" id="{EF5F4BFC-2564-42D1-8E21-9903AB81AF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87" t="27161" r="20197" b="25629"/>
          <a:stretch/>
        </p:blipFill>
        <p:spPr>
          <a:xfrm>
            <a:off x="5946987" y="540038"/>
            <a:ext cx="4301067" cy="3237655"/>
          </a:xfrm>
          <a:prstGeom prst="rect">
            <a:avLst/>
          </a:prstGeom>
        </p:spPr>
      </p:pic>
      <p:pic>
        <p:nvPicPr>
          <p:cNvPr id="16" name="Picture 15" descr="A close up of a fruit&#10;&#10;Description automatically generated">
            <a:extLst>
              <a:ext uri="{FF2B5EF4-FFF2-40B4-BE49-F238E27FC236}">
                <a16:creationId xmlns:a16="http://schemas.microsoft.com/office/drawing/2014/main" id="{24B560D5-7C3C-4891-99B1-87A6448057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259" t="19654" r="15828" b="30173"/>
          <a:stretch/>
        </p:blipFill>
        <p:spPr>
          <a:xfrm>
            <a:off x="4341706" y="3861083"/>
            <a:ext cx="3366347" cy="2381762"/>
          </a:xfrm>
          <a:prstGeom prst="rect">
            <a:avLst/>
          </a:prstGeom>
        </p:spPr>
      </p:pic>
      <p:pic>
        <p:nvPicPr>
          <p:cNvPr id="18" name="Picture 17" descr="A picture containing egg, fruit, food, ball&#10;&#10;Description automatically generated">
            <a:extLst>
              <a:ext uri="{FF2B5EF4-FFF2-40B4-BE49-F238E27FC236}">
                <a16:creationId xmlns:a16="http://schemas.microsoft.com/office/drawing/2014/main" id="{12D5845C-1B7C-4117-A1A9-EBB6F3CCCCC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531" t="25778" r="12075" b="27013"/>
          <a:stretch/>
        </p:blipFill>
        <p:spPr>
          <a:xfrm>
            <a:off x="8453120" y="4047599"/>
            <a:ext cx="3366348" cy="219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67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C1256-341E-41A2-B432-2B2CEF335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Metric: Mean average precision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8EC84EC-D388-4625-8BB2-82F4B8452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059" y="2282419"/>
            <a:ext cx="2873208" cy="3634486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IoU</a:t>
            </a:r>
            <a:r>
              <a:rPr lang="en-US" dirty="0"/>
              <a:t> would be used to determine if a predicted bounding box (BB) is TP, FP or FN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23AA1E-BF94-4179-BE8A-4A9D45630BEB}"/>
              </a:ext>
            </a:extLst>
          </p:cNvPr>
          <p:cNvSpPr txBox="1"/>
          <p:nvPr/>
        </p:nvSpPr>
        <p:spPr>
          <a:xfrm>
            <a:off x="768096" y="6449568"/>
            <a:ext cx="63028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2"/>
              </a:rPr>
              <a:t>https://towardsdatascience.com/breaking-down-mean-average-precision-map-ae462f623a52</a:t>
            </a:r>
            <a:endParaRPr lang="en-US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AB0B31E-EB07-4E3A-B3B9-F7893B238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862" y="702156"/>
            <a:ext cx="2683492" cy="17879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77B64B-30D9-4CA2-A613-943B3D7E9E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303" y="3081161"/>
            <a:ext cx="1834567" cy="24692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347A35A-D821-4E8C-B677-0BD161ED6BC1}"/>
              </a:ext>
            </a:extLst>
          </p:cNvPr>
          <p:cNvSpPr txBox="1"/>
          <p:nvPr/>
        </p:nvSpPr>
        <p:spPr>
          <a:xfrm>
            <a:off x="3555148" y="557627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TP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727089-F55E-4357-ACA0-E2E0244F49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7772" y="3076418"/>
            <a:ext cx="1839104" cy="24591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1677C50-027C-4330-A74D-F6F6EA139354}"/>
              </a:ext>
            </a:extLst>
          </p:cNvPr>
          <p:cNvSpPr txBox="1"/>
          <p:nvPr/>
        </p:nvSpPr>
        <p:spPr>
          <a:xfrm>
            <a:off x="5512893" y="5589630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FP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9D01195-5C3F-4093-9115-68CEF05D83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8908" y="3102396"/>
            <a:ext cx="1839104" cy="24738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A5500CC-ABBB-43D7-A6D2-D2D8A6E66FCC}"/>
              </a:ext>
            </a:extLst>
          </p:cNvPr>
          <p:cNvSpPr txBox="1"/>
          <p:nvPr/>
        </p:nvSpPr>
        <p:spPr>
          <a:xfrm>
            <a:off x="9150995" y="5589630"/>
            <a:ext cx="453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B7B6E1F-5538-494F-87B0-32ED85D447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79581" y="3148609"/>
            <a:ext cx="1772416" cy="239907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E18C3F-41C9-4720-851C-19ACDE6C0264}"/>
              </a:ext>
            </a:extLst>
          </p:cNvPr>
          <p:cNvSpPr txBox="1"/>
          <p:nvPr/>
        </p:nvSpPr>
        <p:spPr>
          <a:xfrm>
            <a:off x="11099987" y="5561041"/>
            <a:ext cx="453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5E4B764-83DE-484C-AD22-2657FB17F53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25073" y="3136523"/>
            <a:ext cx="1806274" cy="240317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37DC4EE-E3D5-496C-B94E-C3372FD0A783}"/>
              </a:ext>
            </a:extLst>
          </p:cNvPr>
          <p:cNvSpPr txBox="1"/>
          <p:nvPr/>
        </p:nvSpPr>
        <p:spPr>
          <a:xfrm>
            <a:off x="7439443" y="5592905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FP</a:t>
            </a:r>
          </a:p>
        </p:txBody>
      </p:sp>
    </p:spTree>
    <p:extLst>
      <p:ext uri="{BB962C8B-B14F-4D97-AF65-F5344CB8AC3E}">
        <p14:creationId xmlns:p14="http://schemas.microsoft.com/office/powerpoint/2010/main" val="300111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C1256-341E-41A2-B432-2B2CEF335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Metric: Mean average precision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8EC84EC-D388-4625-8BB2-82F4B8452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52" y="1794738"/>
            <a:ext cx="6144728" cy="4599965"/>
          </a:xfrm>
        </p:spPr>
        <p:txBody>
          <a:bodyPr/>
          <a:lstStyle/>
          <a:p>
            <a:r>
              <a:rPr lang="en-US" dirty="0"/>
              <a:t>Precision = TP/(TP+FP)</a:t>
            </a:r>
          </a:p>
          <a:p>
            <a:r>
              <a:rPr lang="en-US" dirty="0"/>
              <a:t>Recall = TP/(TP+FN)</a:t>
            </a:r>
          </a:p>
          <a:p>
            <a:r>
              <a:rPr lang="en-US" dirty="0"/>
              <a:t>Consider an example with 3 TP, 4 FP and 2 FN. We calculate the corresponding precision, recall</a:t>
            </a:r>
          </a:p>
          <a:p>
            <a:r>
              <a:rPr lang="en-US" dirty="0"/>
              <a:t>AP is then calculated by taking the area under the PR curve</a:t>
            </a:r>
          </a:p>
          <a:p>
            <a:r>
              <a:rPr lang="en-US" dirty="0"/>
              <a:t>Weighted mean of precisions achieved at each threshold, with the increase in recall from the previous threshold used as the weight: </a:t>
            </a:r>
          </a:p>
          <a:p>
            <a:r>
              <a:rPr lang="en-US" dirty="0" err="1"/>
              <a:t>mAP</a:t>
            </a:r>
            <a:r>
              <a:rPr lang="en-US" dirty="0"/>
              <a:t> for object detection is the average of the AP calculated for all the classes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23AA1E-BF94-4179-BE8A-4A9D45630BEB}"/>
              </a:ext>
            </a:extLst>
          </p:cNvPr>
          <p:cNvSpPr txBox="1"/>
          <p:nvPr/>
        </p:nvSpPr>
        <p:spPr>
          <a:xfrm>
            <a:off x="768096" y="6449568"/>
            <a:ext cx="63028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2"/>
              </a:rPr>
              <a:t>https://towardsdatascience.com/breaking-down-mean-average-precision-map-ae462f623a52</a:t>
            </a:r>
            <a:endParaRPr lang="en-US" sz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5F5DF5-B639-4652-B276-F74A2C5FE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682" y="3704694"/>
            <a:ext cx="4519128" cy="25619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70552B-9FA3-4A9E-87B3-C7F87E78A6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9015" y="1738744"/>
            <a:ext cx="4936462" cy="17830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40ECD9-49C0-4D35-AE93-6EBE914FA5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5652" y="4693739"/>
            <a:ext cx="1346148" cy="36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549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C94B6-3EB3-425F-99A9-EB09E933D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to </a:t>
            </a:r>
            <a:r>
              <a:rPr lang="en-US" dirty="0" err="1"/>
              <a:t>sklearn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1085E-2921-4DB9-AC9E-69E873BE6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use “</a:t>
            </a:r>
            <a:r>
              <a:rPr lang="en-US" dirty="0" err="1"/>
              <a:t>sklearn.metrics.average_precision_score</a:t>
            </a:r>
            <a:r>
              <a:rPr lang="en-US" dirty="0"/>
              <a:t>”</a:t>
            </a:r>
          </a:p>
          <a:p>
            <a:r>
              <a:rPr lang="en-US" dirty="0" err="1"/>
              <a:t>sklearn.metrics.average_precision_score</a:t>
            </a:r>
            <a:r>
              <a:rPr lang="en-US" dirty="0"/>
              <a:t>(</a:t>
            </a:r>
            <a:r>
              <a:rPr lang="en-US" dirty="0" err="1">
                <a:solidFill>
                  <a:srgbClr val="FF0000"/>
                </a:solidFill>
              </a:rPr>
              <a:t>y_true</a:t>
            </a:r>
            <a:r>
              <a:rPr lang="en-US" dirty="0"/>
              <a:t>, </a:t>
            </a:r>
            <a:r>
              <a:rPr lang="en-US" dirty="0" err="1">
                <a:solidFill>
                  <a:srgbClr val="FF0000"/>
                </a:solidFill>
              </a:rPr>
              <a:t>y_score</a:t>
            </a:r>
            <a:r>
              <a:rPr lang="en-US" dirty="0"/>
              <a:t>, *, average='macro', </a:t>
            </a:r>
            <a:r>
              <a:rPr lang="en-US" dirty="0" err="1"/>
              <a:t>pos_label</a:t>
            </a:r>
            <a:r>
              <a:rPr lang="en-US" dirty="0"/>
              <a:t>=1, </a:t>
            </a:r>
            <a:r>
              <a:rPr lang="en-US" dirty="0" err="1"/>
              <a:t>sample_weight</a:t>
            </a:r>
            <a:r>
              <a:rPr lang="en-US" dirty="0"/>
              <a:t>=None)</a:t>
            </a:r>
          </a:p>
        </p:txBody>
      </p:sp>
    </p:spTree>
    <p:extLst>
      <p:ext uri="{BB962C8B-B14F-4D97-AF65-F5344CB8AC3E}">
        <p14:creationId xmlns:p14="http://schemas.microsoft.com/office/powerpoint/2010/main" val="2030231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8D2A3-F8A0-40BC-9EAF-39A5BDC65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Hyperparameters tuning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1BF4FA9-4372-4C92-A766-4926D49E1A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1708458"/>
              </p:ext>
            </p:extLst>
          </p:nvPr>
        </p:nvGraphicFramePr>
        <p:xfrm>
          <a:off x="904113" y="2146491"/>
          <a:ext cx="10062109" cy="30483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4932">
                  <a:extLst>
                    <a:ext uri="{9D8B030D-6E8A-4147-A177-3AD203B41FA5}">
                      <a16:colId xmlns:a16="http://schemas.microsoft.com/office/drawing/2014/main" val="3997659035"/>
                    </a:ext>
                  </a:extLst>
                </a:gridCol>
                <a:gridCol w="1599105">
                  <a:extLst>
                    <a:ext uri="{9D8B030D-6E8A-4147-A177-3AD203B41FA5}">
                      <a16:colId xmlns:a16="http://schemas.microsoft.com/office/drawing/2014/main" val="1514515531"/>
                    </a:ext>
                  </a:extLst>
                </a:gridCol>
                <a:gridCol w="1677018">
                  <a:extLst>
                    <a:ext uri="{9D8B030D-6E8A-4147-A177-3AD203B41FA5}">
                      <a16:colId xmlns:a16="http://schemas.microsoft.com/office/drawing/2014/main" val="1548883449"/>
                    </a:ext>
                  </a:extLst>
                </a:gridCol>
                <a:gridCol w="1820619">
                  <a:extLst>
                    <a:ext uri="{9D8B030D-6E8A-4147-A177-3AD203B41FA5}">
                      <a16:colId xmlns:a16="http://schemas.microsoft.com/office/drawing/2014/main" val="3008627084"/>
                    </a:ext>
                  </a:extLst>
                </a:gridCol>
                <a:gridCol w="1533417">
                  <a:extLst>
                    <a:ext uri="{9D8B030D-6E8A-4147-A177-3AD203B41FA5}">
                      <a16:colId xmlns:a16="http://schemas.microsoft.com/office/drawing/2014/main" val="4039640695"/>
                    </a:ext>
                  </a:extLst>
                </a:gridCol>
                <a:gridCol w="1677018">
                  <a:extLst>
                    <a:ext uri="{9D8B030D-6E8A-4147-A177-3AD203B41FA5}">
                      <a16:colId xmlns:a16="http://schemas.microsoft.com/office/drawing/2014/main" val="3967996368"/>
                    </a:ext>
                  </a:extLst>
                </a:gridCol>
              </a:tblGrid>
              <a:tr h="12195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VGG-16 without last max-pooling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VGG-16 with last max-pooling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Without data augmentation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 as min size of 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 </a:t>
                      </a:r>
                      <a:r>
                        <a:rPr lang="en-US" dirty="0" err="1"/>
                        <a:t>rois</a:t>
                      </a:r>
                      <a:r>
                        <a:rPr lang="en-US" dirty="0"/>
                        <a:t> training each time from 4-&gt;6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832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Mean Average Precision for train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0.878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0. 938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4180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Mean Average Precision for test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0.886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82313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9672BDD-AE8A-4F10-BBC5-AA89D8CF5676}"/>
              </a:ext>
            </a:extLst>
          </p:cNvPr>
          <p:cNvSpPr txBox="1"/>
          <p:nvPr/>
        </p:nvSpPr>
        <p:spPr>
          <a:xfrm>
            <a:off x="2672447" y="5394805"/>
            <a:ext cx="1609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Best, 1/16 ratio to feature map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854681-C93F-4231-A996-CEFB005085F6}"/>
              </a:ext>
            </a:extLst>
          </p:cNvPr>
          <p:cNvSpPr txBox="1"/>
          <p:nvPr/>
        </p:nvSpPr>
        <p:spPr>
          <a:xfrm>
            <a:off x="4356908" y="5445508"/>
            <a:ext cx="11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1/32 ratio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36184-1DA1-4915-AE99-D3B352F8E1CC}"/>
              </a:ext>
            </a:extLst>
          </p:cNvPr>
          <p:cNvSpPr txBox="1"/>
          <p:nvPr/>
        </p:nvSpPr>
        <p:spPr>
          <a:xfrm>
            <a:off x="6262931" y="5445508"/>
            <a:ext cx="1160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Clearly </a:t>
            </a:r>
          </a:p>
          <a:p>
            <a:r>
              <a:rPr lang="en-US" dirty="0"/>
              <a:t>overfitting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3EA3C7-E08F-4B2F-B891-CEAAE75EF687}"/>
              </a:ext>
            </a:extLst>
          </p:cNvPr>
          <p:cNvSpPr txBox="1"/>
          <p:nvPr/>
        </p:nvSpPr>
        <p:spPr>
          <a:xfrm>
            <a:off x="7964240" y="5445508"/>
            <a:ext cx="1160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Clearly </a:t>
            </a:r>
          </a:p>
          <a:p>
            <a:r>
              <a:rPr lang="en-US" dirty="0"/>
              <a:t>overfitting</a:t>
            </a:r>
          </a:p>
        </p:txBody>
      </p:sp>
    </p:spTree>
    <p:extLst>
      <p:ext uri="{BB962C8B-B14F-4D97-AF65-F5344CB8AC3E}">
        <p14:creationId xmlns:p14="http://schemas.microsoft.com/office/powerpoint/2010/main" val="5868423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303FA-2829-4972-AABA-8E2004848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006A8-9685-4A53-A5D3-51997AA64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Tons of other hyperparameters to tune </a:t>
            </a:r>
            <a:r>
              <a:rPr lang="en-US" dirty="0">
                <a:sym typeface="Wingdings" panose="05000000000000000000" pitchFamily="2" charset="2"/>
              </a:rPr>
              <a:t> multiple dimensional random walk hyperparameter tuning?</a:t>
            </a:r>
            <a:endParaRPr lang="en-US" dirty="0"/>
          </a:p>
          <a:p>
            <a:r>
              <a:rPr lang="en-US" dirty="0"/>
              <a:t>Try training and testing on more complicated data (e.g. PASCAL VOC and MS COCO datasets, or mask/no-mask dataset)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123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29159-C20D-4C4A-A6E5-57B5C3E2E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371506"/>
            <a:ext cx="11029616" cy="1188720"/>
          </a:xfrm>
        </p:spPr>
        <p:txBody>
          <a:bodyPr/>
          <a:lstStyle/>
          <a:p>
            <a:r>
              <a:rPr lang="en-US" dirty="0"/>
              <a:t>Task – Detecting apples/oranges/bananas</a:t>
            </a:r>
          </a:p>
        </p:txBody>
      </p:sp>
      <p:pic>
        <p:nvPicPr>
          <p:cNvPr id="5" name="Content Placeholder 4" descr="A picture containing fruit, apple, indoor, sitting&#10;&#10;Description automatically generated">
            <a:extLst>
              <a:ext uri="{FF2B5EF4-FFF2-40B4-BE49-F238E27FC236}">
                <a16:creationId xmlns:a16="http://schemas.microsoft.com/office/drawing/2014/main" id="{B4B9E8DB-CBB0-4620-A545-F6C917C0A4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839403"/>
            <a:ext cx="4037965" cy="3364971"/>
          </a:xfrm>
        </p:spPr>
      </p:pic>
      <p:pic>
        <p:nvPicPr>
          <p:cNvPr id="7" name="Picture 6" descr="A close up of a fruit&#10;&#10;Description automatically generated">
            <a:extLst>
              <a:ext uri="{FF2B5EF4-FFF2-40B4-BE49-F238E27FC236}">
                <a16:creationId xmlns:a16="http://schemas.microsoft.com/office/drawing/2014/main" id="{C6791E2F-DBF3-4160-B1F3-C41D0D583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4430" y="1979476"/>
            <a:ext cx="3173539" cy="2115692"/>
          </a:xfrm>
          <a:prstGeom prst="rect">
            <a:avLst/>
          </a:prstGeom>
        </p:spPr>
      </p:pic>
      <p:pic>
        <p:nvPicPr>
          <p:cNvPr id="11" name="Picture 10" descr="A picture containing banana, fruit, indoor, sitting&#10;&#10;Description automatically generated">
            <a:extLst>
              <a:ext uri="{FF2B5EF4-FFF2-40B4-BE49-F238E27FC236}">
                <a16:creationId xmlns:a16="http://schemas.microsoft.com/office/drawing/2014/main" id="{9797C8E6-24BD-43CB-B2EB-BE6044ED8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4207" y="2915592"/>
            <a:ext cx="3779520" cy="2359152"/>
          </a:xfrm>
          <a:prstGeom prst="rect">
            <a:avLst/>
          </a:prstGeom>
        </p:spPr>
      </p:pic>
      <p:pic>
        <p:nvPicPr>
          <p:cNvPr id="13" name="Picture 12" descr="A banana and oranges on a table&#10;&#10;Description automatically generated">
            <a:extLst>
              <a:ext uri="{FF2B5EF4-FFF2-40B4-BE49-F238E27FC236}">
                <a16:creationId xmlns:a16="http://schemas.microsoft.com/office/drawing/2014/main" id="{8D0556F4-BA67-4C15-958A-2919EA7787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333" y="4211664"/>
            <a:ext cx="3115734" cy="255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107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3F6EC-7960-4C24-8806-5190E7FD0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CD2EF-FF8F-49F5-83AF-AD76FD4D8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435560" cy="3634486"/>
          </a:xfrm>
        </p:spPr>
        <p:txBody>
          <a:bodyPr/>
          <a:lstStyle/>
          <a:p>
            <a:r>
              <a:rPr lang="en-US" dirty="0"/>
              <a:t>Simple task and simple data</a:t>
            </a:r>
          </a:p>
          <a:p>
            <a:r>
              <a:rPr lang="en-US" dirty="0"/>
              <a:t>240 images train + 60 images test with various resolutions</a:t>
            </a:r>
          </a:p>
          <a:p>
            <a:r>
              <a:rPr lang="en-US" dirty="0"/>
              <a:t>Images contain one or multiple objects</a:t>
            </a:r>
          </a:p>
          <a:p>
            <a:r>
              <a:rPr lang="en-US" dirty="0">
                <a:hlinkClick r:id="rId2"/>
              </a:rPr>
              <a:t>https://www.kaggle.com/mbkinaci/fruit-images-for-object-detection</a:t>
            </a:r>
            <a:endParaRPr lang="en-US" dirty="0"/>
          </a:p>
        </p:txBody>
      </p:sp>
      <p:pic>
        <p:nvPicPr>
          <p:cNvPr id="5" name="Picture 4" descr="A banana and oranges on a table&#10;&#10;Description automatically generated">
            <a:extLst>
              <a:ext uri="{FF2B5EF4-FFF2-40B4-BE49-F238E27FC236}">
                <a16:creationId xmlns:a16="http://schemas.microsoft.com/office/drawing/2014/main" id="{6A8A4452-47FF-4E13-9A59-B55472081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986" y="2340864"/>
            <a:ext cx="4761654" cy="391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6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C0CE6-722D-4A55-BB21-DC1BA43CF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model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E7909E-D317-44BB-9D62-49011102B3E2}"/>
              </a:ext>
            </a:extLst>
          </p:cNvPr>
          <p:cNvSpPr txBox="1"/>
          <p:nvPr/>
        </p:nvSpPr>
        <p:spPr>
          <a:xfrm>
            <a:off x="601255" y="2177142"/>
            <a:ext cx="3409782" cy="38236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dirty="0">
                <a:solidFill>
                  <a:srgbClr val="FFFFFF"/>
                </a:solidFill>
              </a:rPr>
              <a:t>First stage: RPN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dirty="0">
                <a:solidFill>
                  <a:srgbClr val="FFFFFF"/>
                </a:solidFill>
              </a:rPr>
              <a:t>- Region proposal network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dirty="0">
                <a:solidFill>
                  <a:srgbClr val="FFFFFF"/>
                </a:solidFill>
              </a:rPr>
              <a:t>- Run once per image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dirty="0">
                <a:solidFill>
                  <a:srgbClr val="FFFFFF"/>
                </a:solidFill>
              </a:rPr>
              <a:t>- Fully convolutional network 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18828801-5960-4D5C-B094-B2062C2CD3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4899674" y="944847"/>
            <a:ext cx="6058907" cy="496830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3C0628-796B-47BD-B222-55C1EF6A525D}"/>
              </a:ext>
            </a:extLst>
          </p:cNvPr>
          <p:cNvSpPr/>
          <p:nvPr/>
        </p:nvSpPr>
        <p:spPr>
          <a:xfrm>
            <a:off x="4308732" y="3854089"/>
            <a:ext cx="2562225" cy="21757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C55EB7-ACC0-454A-A0B9-3C1AE2B674DD}"/>
              </a:ext>
            </a:extLst>
          </p:cNvPr>
          <p:cNvSpPr txBox="1"/>
          <p:nvPr/>
        </p:nvSpPr>
        <p:spPr>
          <a:xfrm>
            <a:off x="7496312" y="4882058"/>
            <a:ext cx="92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VGG-16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6658A2-8609-4989-91E9-2CB697E39A4E}"/>
              </a:ext>
            </a:extLst>
          </p:cNvPr>
          <p:cNvSpPr/>
          <p:nvPr/>
        </p:nvSpPr>
        <p:spPr>
          <a:xfrm rot="1904440">
            <a:off x="4076077" y="2090092"/>
            <a:ext cx="7419079" cy="3997705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58564F-2EC0-4EC7-8F8F-D88661B71825}"/>
              </a:ext>
            </a:extLst>
          </p:cNvPr>
          <p:cNvSpPr txBox="1"/>
          <p:nvPr/>
        </p:nvSpPr>
        <p:spPr>
          <a:xfrm>
            <a:off x="347470" y="6428244"/>
            <a:ext cx="37246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Fei-Fei Li, </a:t>
            </a:r>
            <a:r>
              <a:rPr lang="en-US" sz="1200" dirty="0" err="1">
                <a:solidFill>
                  <a:schemeClr val="bg1"/>
                </a:solidFill>
              </a:rPr>
              <a:t>Ranjay</a:t>
            </a:r>
            <a:r>
              <a:rPr lang="en-US" sz="1200" dirty="0">
                <a:solidFill>
                  <a:schemeClr val="bg1"/>
                </a:solidFill>
              </a:rPr>
              <a:t> Krishna, </a:t>
            </a:r>
            <a:r>
              <a:rPr lang="en-US" sz="1200" dirty="0" err="1">
                <a:solidFill>
                  <a:schemeClr val="bg1"/>
                </a:solidFill>
              </a:rPr>
              <a:t>Danfei</a:t>
            </a:r>
            <a:r>
              <a:rPr lang="en-US" sz="1200" dirty="0">
                <a:solidFill>
                  <a:schemeClr val="bg1"/>
                </a:solidFill>
              </a:rPr>
              <a:t> Xu, Lecture slides, 12</a:t>
            </a:r>
          </a:p>
        </p:txBody>
      </p:sp>
    </p:spTree>
    <p:extLst>
      <p:ext uri="{BB962C8B-B14F-4D97-AF65-F5344CB8AC3E}">
        <p14:creationId xmlns:p14="http://schemas.microsoft.com/office/powerpoint/2010/main" val="33588135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C0CE6-722D-4A55-BB21-DC1BA43CF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model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E7909E-D317-44BB-9D62-49011102B3E2}"/>
              </a:ext>
            </a:extLst>
          </p:cNvPr>
          <p:cNvSpPr txBox="1"/>
          <p:nvPr/>
        </p:nvSpPr>
        <p:spPr>
          <a:xfrm>
            <a:off x="601255" y="2177142"/>
            <a:ext cx="3409782" cy="38236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dirty="0">
                <a:solidFill>
                  <a:srgbClr val="FFFFFF"/>
                </a:solidFill>
              </a:rPr>
              <a:t>Second stage: classifier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dirty="0"/>
              <a:t>- Run once per region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dirty="0"/>
              <a:t>- Crop features: </a:t>
            </a:r>
            <a:r>
              <a:rPr lang="en-US" dirty="0" err="1"/>
              <a:t>RoI</a:t>
            </a:r>
            <a:r>
              <a:rPr lang="en-US" dirty="0"/>
              <a:t> pool / align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dirty="0"/>
              <a:t>- Predict object class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US" dirty="0"/>
              <a:t>- Prediction </a:t>
            </a:r>
            <a:r>
              <a:rPr lang="en-US" dirty="0" err="1"/>
              <a:t>bbox</a:t>
            </a:r>
            <a:r>
              <a:rPr lang="en-US" dirty="0"/>
              <a:t> offset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18828801-5960-4D5C-B094-B2062C2CD3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4603336" y="1005840"/>
            <a:ext cx="6434100" cy="527596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3C0628-796B-47BD-B222-55C1EF6A525D}"/>
              </a:ext>
            </a:extLst>
          </p:cNvPr>
          <p:cNvSpPr/>
          <p:nvPr/>
        </p:nvSpPr>
        <p:spPr>
          <a:xfrm>
            <a:off x="4291851" y="4050416"/>
            <a:ext cx="2562225" cy="21757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C55EB7-ACC0-454A-A0B9-3C1AE2B674DD}"/>
              </a:ext>
            </a:extLst>
          </p:cNvPr>
          <p:cNvSpPr txBox="1"/>
          <p:nvPr/>
        </p:nvSpPr>
        <p:spPr>
          <a:xfrm>
            <a:off x="8008640" y="4712956"/>
            <a:ext cx="92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VGG-16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6658A2-8609-4989-91E9-2CB697E39A4E}"/>
              </a:ext>
            </a:extLst>
          </p:cNvPr>
          <p:cNvSpPr/>
          <p:nvPr/>
        </p:nvSpPr>
        <p:spPr>
          <a:xfrm rot="5400000">
            <a:off x="6373140" y="1951107"/>
            <a:ext cx="6082126" cy="3152707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58564F-2EC0-4EC7-8F8F-D88661B71825}"/>
              </a:ext>
            </a:extLst>
          </p:cNvPr>
          <p:cNvSpPr txBox="1"/>
          <p:nvPr/>
        </p:nvSpPr>
        <p:spPr>
          <a:xfrm>
            <a:off x="517172" y="6358449"/>
            <a:ext cx="37246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Fei-Fei Li, </a:t>
            </a:r>
            <a:r>
              <a:rPr lang="en-US" sz="1200" dirty="0" err="1">
                <a:solidFill>
                  <a:schemeClr val="bg1"/>
                </a:solidFill>
              </a:rPr>
              <a:t>Ranjay</a:t>
            </a:r>
            <a:r>
              <a:rPr lang="en-US" sz="1200" dirty="0">
                <a:solidFill>
                  <a:schemeClr val="bg1"/>
                </a:solidFill>
              </a:rPr>
              <a:t> Krishna, </a:t>
            </a:r>
            <a:r>
              <a:rPr lang="en-US" sz="1200" dirty="0" err="1">
                <a:solidFill>
                  <a:schemeClr val="bg1"/>
                </a:solidFill>
              </a:rPr>
              <a:t>Danfei</a:t>
            </a:r>
            <a:r>
              <a:rPr lang="en-US" sz="1200" dirty="0">
                <a:solidFill>
                  <a:schemeClr val="bg1"/>
                </a:solidFill>
              </a:rPr>
              <a:t> Xu, Lecture slides, 12</a:t>
            </a:r>
          </a:p>
        </p:txBody>
      </p:sp>
    </p:spTree>
    <p:extLst>
      <p:ext uri="{BB962C8B-B14F-4D97-AF65-F5344CB8AC3E}">
        <p14:creationId xmlns:p14="http://schemas.microsoft.com/office/powerpoint/2010/main" val="36621664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497-5466-4729-BC70-A16822D10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602894"/>
            <a:ext cx="11029616" cy="988332"/>
          </a:xfrm>
        </p:spPr>
        <p:txBody>
          <a:bodyPr/>
          <a:lstStyle/>
          <a:p>
            <a:r>
              <a:rPr lang="en-US" dirty="0"/>
              <a:t>Key Concept explanations: stage 1 RPN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A94AB8-6587-43FC-ACC9-A256343F6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2918" y="1453829"/>
            <a:ext cx="5865034" cy="23156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Two outputs and losses</a:t>
            </a:r>
          </a:p>
          <a:p>
            <a:r>
              <a:rPr lang="en-US" dirty="0"/>
              <a:t>Propose k anchor boxes of fixed different size / scale at each anchor point in the feature map</a:t>
            </a:r>
          </a:p>
          <a:p>
            <a:r>
              <a:rPr lang="en-US" dirty="0"/>
              <a:t>At each point, predict whether the corresponding anchor boxes contain an object </a:t>
            </a:r>
          </a:p>
          <a:p>
            <a:r>
              <a:rPr lang="en-US" dirty="0"/>
              <a:t>Sort the k*25*18 boxes by their “</a:t>
            </a:r>
            <a:r>
              <a:rPr lang="en-US" dirty="0" err="1"/>
              <a:t>objectness</a:t>
            </a:r>
            <a:r>
              <a:rPr lang="en-US" dirty="0"/>
              <a:t>” score, take top ~300 as our final proposals that we will feed to the classifier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C902EEC-1C4E-4FB9-9BC4-F8FEEFABFA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013" t="11877" r="32708" b="4568"/>
          <a:stretch/>
        </p:blipFill>
        <p:spPr>
          <a:xfrm rot="16200000">
            <a:off x="2091757" y="199195"/>
            <a:ext cx="1659468" cy="573024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7B0DBDE-605D-405B-9414-0848A13244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776683" y="2745765"/>
            <a:ext cx="3025892" cy="5073227"/>
          </a:xfrm>
          <a:prstGeom prst="rect">
            <a:avLst/>
          </a:prstGeom>
        </p:spPr>
      </p:pic>
      <p:pic>
        <p:nvPicPr>
          <p:cNvPr id="20" name="Content Placeholder 19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D34B150-F231-4994-B088-0FBCDF9944F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5"/>
          <a:srcRect l="7177" t="45688" r="9773" b="17580"/>
          <a:stretch/>
        </p:blipFill>
        <p:spPr>
          <a:xfrm>
            <a:off x="1317412" y="4239686"/>
            <a:ext cx="3826933" cy="2257916"/>
          </a:xfrm>
        </p:spPr>
      </p:pic>
    </p:spTree>
    <p:extLst>
      <p:ext uri="{BB962C8B-B14F-4D97-AF65-F5344CB8AC3E}">
        <p14:creationId xmlns:p14="http://schemas.microsoft.com/office/powerpoint/2010/main" val="232314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497-5466-4729-BC70-A16822D10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852458"/>
            <a:ext cx="11029616" cy="988332"/>
          </a:xfrm>
        </p:spPr>
        <p:txBody>
          <a:bodyPr/>
          <a:lstStyle/>
          <a:p>
            <a:r>
              <a:rPr lang="en-US" dirty="0"/>
              <a:t>Key Concept explanations:</a:t>
            </a:r>
            <a:br>
              <a:rPr lang="en-US" dirty="0"/>
            </a:br>
            <a:r>
              <a:rPr lang="en-US" dirty="0"/>
              <a:t> stage 2 classifier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A94AB8-6587-43FC-ACC9-A256343F6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2" y="2045123"/>
            <a:ext cx="5715976" cy="3633047"/>
          </a:xfrm>
        </p:spPr>
        <p:txBody>
          <a:bodyPr>
            <a:normAutofit/>
          </a:bodyPr>
          <a:lstStyle/>
          <a:p>
            <a:r>
              <a:rPr lang="en-US" dirty="0" err="1"/>
              <a:t>RoIPooling</a:t>
            </a:r>
            <a:r>
              <a:rPr lang="en-US" dirty="0"/>
              <a:t>: process the </a:t>
            </a:r>
            <a:r>
              <a:rPr lang="en-US" dirty="0" err="1"/>
              <a:t>roi</a:t>
            </a:r>
            <a:r>
              <a:rPr lang="en-US" dirty="0"/>
              <a:t> to a specific size output by max pooling</a:t>
            </a:r>
          </a:p>
          <a:p>
            <a:r>
              <a:rPr lang="en-US" dirty="0"/>
              <a:t>Every input </a:t>
            </a:r>
            <a:r>
              <a:rPr lang="en-US" dirty="0" err="1"/>
              <a:t>roi</a:t>
            </a:r>
            <a:r>
              <a:rPr lang="en-US" dirty="0"/>
              <a:t> is divided into some sub-cells 7x7, and we applied max pooling to each</a:t>
            </a:r>
          </a:p>
          <a:p>
            <a:r>
              <a:rPr lang="en-US" dirty="0"/>
              <a:t>Before sending proposal boxes to the classifier, for positive boxes, propose corrections from the anchor box to the ground-truth box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7FEC9E-8888-4D42-941D-8EB2EA818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80" y="5611486"/>
            <a:ext cx="11176000" cy="1130943"/>
          </a:xfrm>
          <a:prstGeom prst="rect">
            <a:avLst/>
          </a:prstGeom>
        </p:spPr>
      </p:pic>
      <p:pic>
        <p:nvPicPr>
          <p:cNvPr id="14" name="Content Placeholder 1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1932F214-4D24-497E-BABA-2AB2B7CB86D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17773" t="11218" r="6886" b="13476"/>
          <a:stretch/>
        </p:blipFill>
        <p:spPr>
          <a:xfrm>
            <a:off x="7416801" y="767501"/>
            <a:ext cx="3928532" cy="5238041"/>
          </a:xfrm>
        </p:spPr>
      </p:pic>
    </p:spTree>
    <p:extLst>
      <p:ext uri="{BB962C8B-B14F-4D97-AF65-F5344CB8AC3E}">
        <p14:creationId xmlns:p14="http://schemas.microsoft.com/office/powerpoint/2010/main" val="942253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7D0322-3A31-4BB3-84A3-99D70F40E795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1943946" y="393595"/>
            <a:ext cx="1466850" cy="6210300"/>
          </a:xfrm>
        </p:spPr>
      </p:pic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A71F54-98C1-4961-A418-A54A0DE04E26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8578215" y="225320"/>
            <a:ext cx="1520825" cy="6378575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A52EF4-C2A3-41BB-87FF-97F81941C218}"/>
              </a:ext>
            </a:extLst>
          </p:cNvPr>
          <p:cNvSpPr txBox="1"/>
          <p:nvPr/>
        </p:nvSpPr>
        <p:spPr>
          <a:xfrm>
            <a:off x="3772747" y="307509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RPN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06DED2-B477-4779-BBBB-AB72429FC454}"/>
              </a:ext>
            </a:extLst>
          </p:cNvPr>
          <p:cNvSpPr txBox="1"/>
          <p:nvPr/>
        </p:nvSpPr>
        <p:spPr>
          <a:xfrm>
            <a:off x="10193867" y="3203787"/>
            <a:ext cx="1053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classifier</a:t>
            </a:r>
          </a:p>
        </p:txBody>
      </p:sp>
    </p:spTree>
    <p:extLst>
      <p:ext uri="{BB962C8B-B14F-4D97-AF65-F5344CB8AC3E}">
        <p14:creationId xmlns:p14="http://schemas.microsoft.com/office/powerpoint/2010/main" val="595188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72030-E3AB-48B0-AD25-583BEE423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0BDAFA-3579-4AFE-9FE1-557A1F1BD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799" y="2236335"/>
            <a:ext cx="5194769" cy="3633047"/>
          </a:xfrm>
        </p:spPr>
        <p:txBody>
          <a:bodyPr/>
          <a:lstStyle/>
          <a:p>
            <a:r>
              <a:rPr lang="en-US" dirty="0"/>
              <a:t>Training progress</a:t>
            </a:r>
          </a:p>
          <a:p>
            <a:r>
              <a:rPr lang="en-US" dirty="0"/>
              <a:t>1000 images trained per epoch</a:t>
            </a:r>
          </a:p>
          <a:p>
            <a:r>
              <a:rPr lang="en-US" dirty="0"/>
              <a:t>4 </a:t>
            </a:r>
            <a:r>
              <a:rPr lang="en-US" dirty="0" err="1"/>
              <a:t>num_rois</a:t>
            </a:r>
            <a:r>
              <a:rPr lang="en-US" dirty="0"/>
              <a:t> trained per image</a:t>
            </a:r>
          </a:p>
        </p:txBody>
      </p:sp>
      <p:pic>
        <p:nvPicPr>
          <p:cNvPr id="14" name="Content Placeholder 13" descr="A close up of a map&#10;&#10;Description automatically generated">
            <a:extLst>
              <a:ext uri="{FF2B5EF4-FFF2-40B4-BE49-F238E27FC236}">
                <a16:creationId xmlns:a16="http://schemas.microsoft.com/office/drawing/2014/main" id="{849506B8-EC80-49C2-BF57-BC356FF7CA1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6701" t="29483" r="6810" b="10310"/>
          <a:stretch/>
        </p:blipFill>
        <p:spPr>
          <a:xfrm>
            <a:off x="5694681" y="729658"/>
            <a:ext cx="6095999" cy="5658069"/>
          </a:xfrm>
        </p:spPr>
      </p:pic>
    </p:spTree>
    <p:extLst>
      <p:ext uri="{BB962C8B-B14F-4D97-AF65-F5344CB8AC3E}">
        <p14:creationId xmlns:p14="http://schemas.microsoft.com/office/powerpoint/2010/main" val="266398588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9B67322F1B244DA8C6368431BA3D15" ma:contentTypeVersion="5" ma:contentTypeDescription="Create a new document." ma:contentTypeScope="" ma:versionID="5f66e44927c136727f3781cd40b951c4">
  <xsd:schema xmlns:xsd="http://www.w3.org/2001/XMLSchema" xmlns:xs="http://www.w3.org/2001/XMLSchema" xmlns:p="http://schemas.microsoft.com/office/2006/metadata/properties" xmlns:ns3="4683ec3e-71e2-4f4c-aef0-99e2c2568ed3" xmlns:ns4="89a461bf-6837-4652-a853-0f053fe78613" targetNamespace="http://schemas.microsoft.com/office/2006/metadata/properties" ma:root="true" ma:fieldsID="acfb3c3162ec04bb5e17f8afdd9d9430" ns3:_="" ns4:_="">
    <xsd:import namespace="4683ec3e-71e2-4f4c-aef0-99e2c2568ed3"/>
    <xsd:import namespace="89a461bf-6837-4652-a853-0f053fe78613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3ec3e-71e2-4f4c-aef0-99e2c2568ed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a461bf-6837-4652-a853-0f053fe7861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purl.org/dc/terms/"/>
    <ds:schemaRef ds:uri="http://www.w3.org/XML/1998/namespace"/>
    <ds:schemaRef ds:uri="89a461bf-6837-4652-a853-0f053fe78613"/>
    <ds:schemaRef ds:uri="http://purl.org/dc/dcmitype/"/>
    <ds:schemaRef ds:uri="http://schemas.microsoft.com/office/2006/documentManagement/types"/>
    <ds:schemaRef ds:uri="http://schemas.microsoft.com/office/2006/metadata/properties"/>
    <ds:schemaRef ds:uri="4683ec3e-71e2-4f4c-aef0-99e2c2568ed3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3328DE1-B601-4BAB-8A1A-FCB7291056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83ec3e-71e2-4f4c-aef0-99e2c2568ed3"/>
    <ds:schemaRef ds:uri="89a461bf-6837-4652-a853-0f053fe786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8175</TotalTime>
  <Words>637</Words>
  <Application>Microsoft Office PowerPoint</Application>
  <PresentationFormat>Widescreen</PresentationFormat>
  <Paragraphs>88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Franklin Gothic Book</vt:lpstr>
      <vt:lpstr>Franklin Gothic Demi</vt:lpstr>
      <vt:lpstr>Wingdings 2</vt:lpstr>
      <vt:lpstr>DividendVTI</vt:lpstr>
      <vt:lpstr>Building a Faster RCNN model for object detection  from scratch</vt:lpstr>
      <vt:lpstr>Task – Detecting apples/oranges/bananas</vt:lpstr>
      <vt:lpstr>Data</vt:lpstr>
      <vt:lpstr>The model</vt:lpstr>
      <vt:lpstr>The model</vt:lpstr>
      <vt:lpstr>Key Concept explanations: stage 1 RPN</vt:lpstr>
      <vt:lpstr>Key Concept explanations:  stage 2 classifier</vt:lpstr>
      <vt:lpstr>PowerPoint Presentation</vt:lpstr>
      <vt:lpstr>Results</vt:lpstr>
      <vt:lpstr>Results</vt:lpstr>
      <vt:lpstr>Metric: Mean average precision</vt:lpstr>
      <vt:lpstr>Metric: Mean average precision</vt:lpstr>
      <vt:lpstr>Thanks to sklearn</vt:lpstr>
      <vt:lpstr>Hyperparameters tuning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Faster RCNN model for object detection  from scratch</dc:title>
  <dc:creator>Peihang Xu</dc:creator>
  <cp:lastModifiedBy>Peihang Xu</cp:lastModifiedBy>
  <cp:revision>81</cp:revision>
  <dcterms:created xsi:type="dcterms:W3CDTF">2020-08-11T23:54:39Z</dcterms:created>
  <dcterms:modified xsi:type="dcterms:W3CDTF">2020-08-18T15:54:28Z</dcterms:modified>
</cp:coreProperties>
</file>

<file path=docProps/thumbnail.jpeg>
</file>